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4204275" cy="43205400"/>
  <p:notesSz cx="6807200" cy="9939338"/>
  <p:defaultTextStyle>
    <a:defPPr>
      <a:defRPr lang="ko-KR"/>
    </a:defPPr>
    <a:lvl1pPr marL="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1111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222333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33350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4446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555834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66700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7781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889334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orient="horz" pos="3901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27215">
          <p15:clr>
            <a:srgbClr val="A4A3A4"/>
          </p15:clr>
        </p15:guide>
        <p15:guide id="5" orient="horz" pos="7530">
          <p15:clr>
            <a:srgbClr val="A4A3A4"/>
          </p15:clr>
        </p15:guide>
        <p15:guide id="6" orient="horz" pos="12066">
          <p15:clr>
            <a:srgbClr val="A4A3A4"/>
          </p15:clr>
        </p15:guide>
        <p15:guide id="7" orient="horz" pos="16965">
          <p15:clr>
            <a:srgbClr val="A4A3A4"/>
          </p15:clr>
        </p15:guide>
        <p15:guide id="8" pos="21523">
          <p15:clr>
            <a:srgbClr val="A4A3A4"/>
          </p15:clr>
        </p15:guide>
        <p15:guide id="9">
          <p15:clr>
            <a:srgbClr val="A4A3A4"/>
          </p15:clr>
        </p15:guide>
        <p15:guide id="10" pos="1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howGuides="1">
      <p:cViewPr>
        <p:scale>
          <a:sx n="40" d="100"/>
          <a:sy n="40" d="100"/>
        </p:scale>
        <p:origin x="656" y="144"/>
      </p:cViewPr>
      <p:guideLst>
        <p:guide orient="horz" pos="13608"/>
        <p:guide orient="horz" pos="3901"/>
        <p:guide orient="horz"/>
        <p:guide orient="horz" pos="27215"/>
        <p:guide orient="horz" pos="7530"/>
        <p:guide orient="horz" pos="12066"/>
        <p:guide orient="horz" pos="16965"/>
        <p:guide pos="21523"/>
        <p:guide/>
        <p:guide pos="18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859A6626-4B57-4196-9551-C8436903A10D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928813" y="746125"/>
            <a:ext cx="29495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DEAC1EF-1AF0-45E1-BFA4-BD6640C84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8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1111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222333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33350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4446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555834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66700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7781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889334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104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10214" y="10081269"/>
            <a:ext cx="30783848" cy="285135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4798099" y="1730229"/>
            <a:ext cx="7695962" cy="3686460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10214" y="1730229"/>
            <a:ext cx="22517814" cy="368646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48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0214" y="10081269"/>
            <a:ext cx="30783848" cy="28513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6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01903" y="27763478"/>
            <a:ext cx="29073634" cy="8581074"/>
          </a:xfrm>
          <a:prstGeom prst="rect">
            <a:avLst/>
          </a:prstGeom>
        </p:spPr>
        <p:txBody>
          <a:bodyPr anchor="t"/>
          <a:lstStyle>
            <a:lvl1pPr algn="l">
              <a:defRPr sz="18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01903" y="18312305"/>
            <a:ext cx="29073634" cy="945117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111167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2233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3350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44667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5583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6700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778167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88933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09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10214" y="10081269"/>
            <a:ext cx="15106888" cy="28513566"/>
          </a:xfrm>
          <a:prstGeom prst="rect">
            <a:avLst/>
          </a:prstGeo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387173" y="10081269"/>
            <a:ext cx="15106888" cy="28513566"/>
          </a:xfrm>
          <a:prstGeom prst="rect">
            <a:avLst/>
          </a:prstGeo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2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0221" y="9671212"/>
            <a:ext cx="15112828" cy="40305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100" b="1"/>
            </a:lvl1pPr>
            <a:lvl2pPr marL="2111167" indent="0">
              <a:buNone/>
              <a:defRPr sz="9200" b="1"/>
            </a:lvl2pPr>
            <a:lvl3pPr marL="4222333" indent="0">
              <a:buNone/>
              <a:defRPr sz="8300" b="1"/>
            </a:lvl3pPr>
            <a:lvl4pPr marL="6333500" indent="0">
              <a:buNone/>
              <a:defRPr sz="7400" b="1"/>
            </a:lvl4pPr>
            <a:lvl5pPr marL="8444667" indent="0">
              <a:buNone/>
              <a:defRPr sz="7400" b="1"/>
            </a:lvl5pPr>
            <a:lvl6pPr marL="10555834" indent="0">
              <a:buNone/>
              <a:defRPr sz="7400" b="1"/>
            </a:lvl6pPr>
            <a:lvl7pPr marL="12667000" indent="0">
              <a:buNone/>
              <a:defRPr sz="7400" b="1"/>
            </a:lvl7pPr>
            <a:lvl8pPr marL="14778167" indent="0">
              <a:buNone/>
              <a:defRPr sz="7400" b="1"/>
            </a:lvl8pPr>
            <a:lvl9pPr marL="16889334" indent="0">
              <a:buNone/>
              <a:defRPr sz="7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10221" y="13701712"/>
            <a:ext cx="15112828" cy="24893114"/>
          </a:xfrm>
          <a:prstGeom prst="rect">
            <a:avLst/>
          </a:prstGeo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7375306" y="9671212"/>
            <a:ext cx="15118763" cy="40305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100" b="1"/>
            </a:lvl1pPr>
            <a:lvl2pPr marL="2111167" indent="0">
              <a:buNone/>
              <a:defRPr sz="9200" b="1"/>
            </a:lvl2pPr>
            <a:lvl3pPr marL="4222333" indent="0">
              <a:buNone/>
              <a:defRPr sz="8300" b="1"/>
            </a:lvl3pPr>
            <a:lvl4pPr marL="6333500" indent="0">
              <a:buNone/>
              <a:defRPr sz="7400" b="1"/>
            </a:lvl4pPr>
            <a:lvl5pPr marL="8444667" indent="0">
              <a:buNone/>
              <a:defRPr sz="7400" b="1"/>
            </a:lvl5pPr>
            <a:lvl6pPr marL="10555834" indent="0">
              <a:buNone/>
              <a:defRPr sz="7400" b="1"/>
            </a:lvl6pPr>
            <a:lvl7pPr marL="12667000" indent="0">
              <a:buNone/>
              <a:defRPr sz="7400" b="1"/>
            </a:lvl7pPr>
            <a:lvl8pPr marL="14778167" indent="0">
              <a:buNone/>
              <a:defRPr sz="7400" b="1"/>
            </a:lvl8pPr>
            <a:lvl9pPr marL="16889334" indent="0">
              <a:buNone/>
              <a:defRPr sz="7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7375306" y="13701712"/>
            <a:ext cx="15118763" cy="24893114"/>
          </a:xfrm>
          <a:prstGeom prst="rect">
            <a:avLst/>
          </a:prstGeo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5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7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21" y="1720215"/>
            <a:ext cx="11252972" cy="7320916"/>
          </a:xfrm>
          <a:prstGeom prst="rect">
            <a:avLst/>
          </a:prstGeo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72927" y="1720228"/>
            <a:ext cx="19121142" cy="36874614"/>
          </a:xfrm>
          <a:prstGeom prst="rect">
            <a:avLst/>
          </a:prstGeom>
        </p:spPr>
        <p:txBody>
          <a:bodyPr/>
          <a:lstStyle>
            <a:lvl1pPr>
              <a:defRPr sz="14800"/>
            </a:lvl1pPr>
            <a:lvl2pPr>
              <a:defRPr sz="12900"/>
            </a:lvl2pPr>
            <a:lvl3pPr>
              <a:defRPr sz="111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0221" y="9041138"/>
            <a:ext cx="11252972" cy="29553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/>
            </a:lvl1pPr>
            <a:lvl2pPr marL="2111167" indent="0">
              <a:buNone/>
              <a:defRPr sz="5500"/>
            </a:lvl2pPr>
            <a:lvl3pPr marL="4222333" indent="0">
              <a:buNone/>
              <a:defRPr sz="4600"/>
            </a:lvl3pPr>
            <a:lvl4pPr marL="6333500" indent="0">
              <a:buNone/>
              <a:defRPr sz="4200"/>
            </a:lvl4pPr>
            <a:lvl5pPr marL="8444667" indent="0">
              <a:buNone/>
              <a:defRPr sz="4200"/>
            </a:lvl5pPr>
            <a:lvl6pPr marL="10555834" indent="0">
              <a:buNone/>
              <a:defRPr sz="4200"/>
            </a:lvl6pPr>
            <a:lvl7pPr marL="12667000" indent="0">
              <a:buNone/>
              <a:defRPr sz="4200"/>
            </a:lvl7pPr>
            <a:lvl8pPr marL="14778167" indent="0">
              <a:buNone/>
              <a:defRPr sz="4200"/>
            </a:lvl8pPr>
            <a:lvl9pPr marL="16889334" indent="0">
              <a:buNone/>
              <a:defRPr sz="4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2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4277" y="30243780"/>
            <a:ext cx="20522565" cy="3570451"/>
          </a:xfrm>
          <a:prstGeom prst="rect">
            <a:avLst/>
          </a:prstGeo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704277" y="3860481"/>
            <a:ext cx="20522565" cy="2592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800"/>
            </a:lvl1pPr>
            <a:lvl2pPr marL="2111167" indent="0">
              <a:buNone/>
              <a:defRPr sz="12900"/>
            </a:lvl2pPr>
            <a:lvl3pPr marL="4222333" indent="0">
              <a:buNone/>
              <a:defRPr sz="11100"/>
            </a:lvl3pPr>
            <a:lvl4pPr marL="6333500" indent="0">
              <a:buNone/>
              <a:defRPr sz="9200"/>
            </a:lvl4pPr>
            <a:lvl5pPr marL="8444667" indent="0">
              <a:buNone/>
              <a:defRPr sz="9200"/>
            </a:lvl5pPr>
            <a:lvl6pPr marL="10555834" indent="0">
              <a:buNone/>
              <a:defRPr sz="9200"/>
            </a:lvl6pPr>
            <a:lvl7pPr marL="12667000" indent="0">
              <a:buNone/>
              <a:defRPr sz="9200"/>
            </a:lvl7pPr>
            <a:lvl8pPr marL="14778167" indent="0">
              <a:buNone/>
              <a:defRPr sz="9200"/>
            </a:lvl8pPr>
            <a:lvl9pPr marL="16889334" indent="0">
              <a:buNone/>
              <a:defRPr sz="92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04277" y="33814231"/>
            <a:ext cx="20522565" cy="5070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/>
            </a:lvl1pPr>
            <a:lvl2pPr marL="2111167" indent="0">
              <a:buNone/>
              <a:defRPr sz="5500"/>
            </a:lvl2pPr>
            <a:lvl3pPr marL="4222333" indent="0">
              <a:buNone/>
              <a:defRPr sz="4600"/>
            </a:lvl3pPr>
            <a:lvl4pPr marL="6333500" indent="0">
              <a:buNone/>
              <a:defRPr sz="4200"/>
            </a:lvl4pPr>
            <a:lvl5pPr marL="8444667" indent="0">
              <a:buNone/>
              <a:defRPr sz="4200"/>
            </a:lvl5pPr>
            <a:lvl6pPr marL="10555834" indent="0">
              <a:buNone/>
              <a:defRPr sz="4200"/>
            </a:lvl6pPr>
            <a:lvl7pPr marL="12667000" indent="0">
              <a:buNone/>
              <a:defRPr sz="4200"/>
            </a:lvl7pPr>
            <a:lvl8pPr marL="14778167" indent="0">
              <a:buNone/>
              <a:defRPr sz="4200"/>
            </a:lvl8pPr>
            <a:lvl9pPr marL="16889334" indent="0">
              <a:buNone/>
              <a:defRPr sz="4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00000" cy="4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222333" rtl="0" eaLnBrk="1" latinLnBrk="1" hangingPunct="1">
        <a:spcBef>
          <a:spcPct val="0"/>
        </a:spcBef>
        <a:buNone/>
        <a:defRPr sz="2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3375" indent="-1583375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148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646" indent="-1319479" algn="l" defTabSz="4222333" rtl="0" eaLnBrk="1" latinLnBrk="1" hangingPunct="1">
        <a:spcBef>
          <a:spcPct val="20000"/>
        </a:spcBef>
        <a:buFont typeface="Arial" panose="020B0604020202020204" pitchFamily="34" charset="0"/>
        <a:buChar char="–"/>
        <a:defRPr sz="12900" kern="1200">
          <a:solidFill>
            <a:schemeClr val="tx1"/>
          </a:solidFill>
          <a:latin typeface="+mn-lt"/>
          <a:ea typeface="+mn-ea"/>
          <a:cs typeface="+mn-cs"/>
        </a:defRPr>
      </a:lvl2pPr>
      <a:lvl3pPr marL="52779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11100" kern="1200">
          <a:solidFill>
            <a:schemeClr val="tx1"/>
          </a:solidFill>
          <a:latin typeface="+mn-lt"/>
          <a:ea typeface="+mn-ea"/>
          <a:cs typeface="+mn-cs"/>
        </a:defRPr>
      </a:lvl3pPr>
      <a:lvl4pPr marL="7389084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500250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6114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22584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833750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9449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111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22333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3350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446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5834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6700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7781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889334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63" y="9676454"/>
            <a:ext cx="7467600" cy="1045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46" y="19261092"/>
            <a:ext cx="7467600" cy="1045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70" y="29993143"/>
            <a:ext cx="7467600" cy="10454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99081" y="6313153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송한솔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김동규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강정규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이아연 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63177" y="7206550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고영배</a:t>
            </a:r>
            <a:endParaRPr lang="ko-KR" altLang="en-US" sz="4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99081" y="5521034"/>
            <a:ext cx="1120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W.H</a:t>
            </a:r>
            <a:endParaRPr lang="ko-KR" altLang="en-US" sz="4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5508" y="5472727"/>
            <a:ext cx="13982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/>
              <a:t>W.H</a:t>
            </a:r>
            <a:r>
              <a:rPr lang="en-US" altLang="ko-KR" sz="8800" dirty="0" smtClean="0"/>
              <a:t> (</a:t>
            </a:r>
            <a:r>
              <a:rPr lang="en-US" altLang="ko-KR" sz="8800" dirty="0" smtClean="0"/>
              <a:t>Walking Helper</a:t>
            </a:r>
            <a:r>
              <a:rPr lang="en-US" altLang="ko-KR" sz="8800" dirty="0" smtClean="0"/>
              <a:t>)</a:t>
            </a:r>
            <a:endParaRPr lang="en-US" altLang="ko-KR" sz="8800" dirty="0" smtClean="0"/>
          </a:p>
          <a:p>
            <a:r>
              <a:rPr lang="ko-KR" altLang="en-US" sz="8800" dirty="0" smtClean="0"/>
              <a:t>시각장애인용 스마트지팡이</a:t>
            </a:r>
            <a:endParaRPr lang="ko-KR" altLang="en-US" sz="8800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7715"/>
              </p:ext>
            </p:extLst>
          </p:nvPr>
        </p:nvGraphicFramePr>
        <p:xfrm>
          <a:off x="2922889" y="11323914"/>
          <a:ext cx="29345370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5370"/>
              </a:tblGrid>
              <a:tr h="6250730">
                <a:tc>
                  <a:txBody>
                    <a:bodyPr/>
                    <a:lstStyle/>
                    <a:p>
                      <a:pPr marL="857250" indent="-857250" latinLnBrk="1">
                        <a:buFont typeface="Wingdings" charset="2"/>
                        <a:buChar char="u"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설문조사에 따르면 시각장애인들이 불편함을 겪는 일 중 보행관련 상황이 많다는 것을 알게되었고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 그러한 불편함을 줄여주기 위해 프로젝트 주제로 선정하게 되었다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0" indent="-857250" latinLnBrk="1">
                        <a:buFont typeface="Wingdings" charset="2"/>
                        <a:buChar char="u"/>
                      </a:pP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857250" marR="0" indent="-85725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보행에 불편함이 있는 시각장애인들에게 보조도구인 시각장애인용 지팡이로 보행시 필요한 정보를 알려줄 수 있다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0" marR="0" indent="-85725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857250" marR="0" indent="-85725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신호 정보를 지팡이에서 소리로 알려줌으로써 기존 신호등의 음성 안내의 불편함을 없앨 수 있다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96777"/>
              </p:ext>
            </p:extLst>
          </p:nvPr>
        </p:nvGraphicFramePr>
        <p:xfrm>
          <a:off x="2922889" y="20731901"/>
          <a:ext cx="29403030" cy="854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3030"/>
              </a:tblGrid>
              <a:tr h="8544021">
                <a:tc>
                  <a:txBody>
                    <a:bodyPr/>
                    <a:lstStyle/>
                    <a:p>
                      <a:pPr marL="685800" indent="-685800" latinLnBrk="1">
                        <a:buFont typeface="Wingdings" charset="2"/>
                        <a:buChar char="u"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시각 장애인들이 장애물을 인지하고 벽이나 계단을 인식하여 통행을 돕는 기능</a:t>
                      </a: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indent="-685800" latinLnBrk="1">
                        <a:buFont typeface="Wingdings" charset="2"/>
                        <a:buChar char="u"/>
                      </a:pP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marR="0" indent="-6858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어두운 곳에서 타인에게 인지 시킬 수 있도록 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를 켜주는 기능</a:t>
                      </a: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indent="-685800" latinLnBrk="1">
                        <a:buFont typeface="Wingdings" charset="2"/>
                        <a:buChar char="u"/>
                      </a:pP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marR="0" indent="-6858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신호등에서 신호정보를 전송하여 지팡이를 통해 신호 정보를 소리로 인지 시켜주는 기능</a:t>
                      </a: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indent="-685800" latinLnBrk="1">
                        <a:buFont typeface="Wingdings" charset="2"/>
                        <a:buChar char="u"/>
                      </a:pPr>
                      <a:endParaRPr lang="en-US" altLang="ko-KR" sz="6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85800" marR="0" indent="-6858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주변 환경을 지팡이의 카메라로 촬영을 하여 보호자의 스마트폰에 사진을 전송해주는 기능 </a:t>
                      </a:r>
                    </a:p>
                  </a:txBody>
                  <a:tcPr marL="90000"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174852"/>
              </p:ext>
            </p:extLst>
          </p:nvPr>
        </p:nvGraphicFramePr>
        <p:xfrm>
          <a:off x="2922889" y="31755828"/>
          <a:ext cx="27473162" cy="68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3162"/>
              </a:tblGrid>
              <a:tr h="6840760">
                <a:tc>
                  <a:txBody>
                    <a:bodyPr/>
                    <a:lstStyle/>
                    <a:p>
                      <a:pPr marL="1143000" marR="0" indent="-11430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응용분야 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 보행 보조도구인 시각장애인용 지팡이를 센서기술을 도입해 다양한 기능 추가 및 기존의 신호등을 개선하여 외부 디바이스와의 통신으로 응용 가능하다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143000" marR="0" indent="-11430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endParaRPr lang="en-US" altLang="ko-KR" sz="83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143000" marR="0" indent="-1143000" algn="l" defTabSz="42223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u"/>
                        <a:tabLst/>
                        <a:defRPr/>
                      </a:pP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기대효과 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 스마트 지팡이를 사용함으로써 보행 중 위험 상황이나 통행 불편함을 줄이고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6000" b="0" dirty="0" smtClean="0">
                          <a:solidFill>
                            <a:schemeClr val="tx1"/>
                          </a:solidFill>
                        </a:rPr>
                        <a:t> 시각장애인들의 복지 향상에 도움을 준다</a:t>
                      </a:r>
                      <a:r>
                        <a:rPr lang="en-US" altLang="ko-KR" sz="6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6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3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  <a:effectLst/>
        <a:scene3d>
          <a:camera prst="orthographicFront"/>
          <a:lightRig rig="threePt" dir="t"/>
        </a:scene3d>
        <a:sp3d prstMaterial="matte"/>
      </a:spPr>
      <a:bodyPr rtlCol="0" anchor="t" anchorCtr="0"/>
      <a:lstStyle>
        <a:defPPr>
          <a:defRPr sz="12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1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127</TotalTime>
  <Words>151</Words>
  <Application>Microsoft Macintosh PowerPoint</Application>
  <PresentationFormat>사용자 지정</PresentationFormat>
  <Paragraphs>20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나눔스퀘어 Bold</vt:lpstr>
      <vt:lpstr>맑은 고딕</vt:lpstr>
      <vt:lpstr>KoPub돋움체 Bold</vt:lpstr>
      <vt:lpstr>Wingdings</vt:lpstr>
      <vt:lpstr>Arial</vt:lpstr>
      <vt:lpstr>blank</vt:lpstr>
      <vt:lpstr>PowerPoint 프레젠테이션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syslight</dc:creator>
  <cp:lastModifiedBy>강정규</cp:lastModifiedBy>
  <cp:revision>18</cp:revision>
  <cp:lastPrinted>2017-11-27T05:41:38Z</cp:lastPrinted>
  <dcterms:created xsi:type="dcterms:W3CDTF">2017-11-27T05:18:24Z</dcterms:created>
  <dcterms:modified xsi:type="dcterms:W3CDTF">2017-12-06T08:00:38Z</dcterms:modified>
</cp:coreProperties>
</file>